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</p:sldIdLst>
  <p:sldSz cx="10693400" cy="7562850"/>
  <p:notesSz cx="10693400" cy="7562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56" autoAdjust="0"/>
    <p:restoredTop sz="94660"/>
  </p:normalViewPr>
  <p:slideViewPr>
    <p:cSldViewPr>
      <p:cViewPr varScale="1">
        <p:scale>
          <a:sx n="100" d="100"/>
          <a:sy n="100" d="100"/>
        </p:scale>
        <p:origin x="-1452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12/12/2017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rgbClr val="6D6E71"/>
                </a:solidFill>
                <a:latin typeface="HelveticaNeueLT W1G 75 Bd"/>
                <a:cs typeface="HelveticaNeueLT W1G 75 B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12/12/2017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rgbClr val="6D6E71"/>
                </a:solidFill>
                <a:latin typeface="HelveticaNeueLT W1G 75 Bd"/>
                <a:cs typeface="HelveticaNeueLT W1G 75 B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12/12/2017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rgbClr val="6D6E71"/>
                </a:solidFill>
                <a:latin typeface="HelveticaNeueLT W1G 75 Bd"/>
                <a:cs typeface="HelveticaNeueLT W1G 75 B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12/12/2017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12/12/2017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2329" y="980064"/>
            <a:ext cx="9428741" cy="8178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rgbClr val="6D6E71"/>
                </a:solidFill>
                <a:latin typeface="HelveticaNeueLT W1G 75 Bd"/>
                <a:cs typeface="HelveticaNeueLT W1G 75 B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44500" y="1416304"/>
            <a:ext cx="9804400" cy="2184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12/12/2017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1254125" y="2800350"/>
            <a:ext cx="69405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5" name="Picture 4" descr="C:\Users\1\Desktop\Вкус Кофе\Презентации\logo_LaSpaziale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700" y="345079"/>
            <a:ext cx="6705600" cy="13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daon.asia/wp-content/uploads/2013/05/la-spaziale-s2-ek-2-group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0100" y="1952625"/>
            <a:ext cx="4876800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50900" y="123825"/>
            <a:ext cx="8026400" cy="276999"/>
          </a:xfrm>
        </p:spPr>
        <p:txBody>
          <a:bodyPr/>
          <a:lstStyle/>
          <a:p>
            <a:r>
              <a:rPr lang="ru-RU" dirty="0" smtClean="0"/>
              <a:t>Специальная запатентованная  система  подогрева воды в бойлере	 </a:t>
            </a:r>
            <a:endParaRPr lang="ru-RU" dirty="0"/>
          </a:p>
        </p:txBody>
      </p:sp>
      <p:pic>
        <p:nvPicPr>
          <p:cNvPr id="2050" name="Picture 2" descr="http://www.coffemobil.com.ua/wp-content/uploads/2016/02/La-Spaziale-heat-exchange-large2-1024x68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7225"/>
            <a:ext cx="10693400" cy="6724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1624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3w7qk62igx88cyk051m2ttmz-wpengine.netdna-ssl.com/wp-content/uploads/2016/03/p-2732-S2-1-gruppo_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300" y="809625"/>
            <a:ext cx="4038600" cy="3375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2 quo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9824" y="1952625"/>
            <a:ext cx="4143375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3430043"/>
              </p:ext>
            </p:extLst>
          </p:nvPr>
        </p:nvGraphicFramePr>
        <p:xfrm>
          <a:off x="165100" y="3935551"/>
          <a:ext cx="9804401" cy="8567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99939"/>
                <a:gridCol w="1718546"/>
                <a:gridCol w="1486832"/>
                <a:gridCol w="1679927"/>
                <a:gridCol w="2223006"/>
                <a:gridCol w="1296151"/>
              </a:tblGrid>
              <a:tr h="47090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Кол-во групп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245" marR="7245" marT="72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>
                          <a:effectLst/>
                        </a:rPr>
                        <a:t>Объем бойлера  л.</a:t>
                      </a:r>
                      <a:endParaRPr lang="ru-RU" sz="15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245" marR="7245" marT="72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Напряжение </a:t>
                      </a:r>
                      <a:r>
                        <a:rPr lang="ru-RU" sz="1500" u="none" strike="noStrike" dirty="0" smtClean="0">
                          <a:effectLst/>
                        </a:rPr>
                        <a:t> </a:t>
                      </a:r>
                      <a:r>
                        <a:rPr lang="ru-RU" sz="1500" u="none" strike="noStrike" dirty="0">
                          <a:effectLst/>
                        </a:rPr>
                        <a:t>В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245" marR="7245" marT="72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Мощность  </a:t>
                      </a:r>
                      <a:r>
                        <a:rPr lang="ru-RU" sz="1500" u="none" strike="noStrike" dirty="0" smtClean="0">
                          <a:effectLst/>
                        </a:rPr>
                        <a:t>Вт</a:t>
                      </a:r>
                      <a:r>
                        <a:rPr lang="ru-RU" sz="1500" u="none" strike="noStrike" dirty="0">
                          <a:effectLst/>
                        </a:rPr>
                        <a:t>.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245" marR="7245" marT="72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Габариты                 </a:t>
                      </a:r>
                      <a:r>
                        <a:rPr lang="en-US" sz="1500" u="none" strike="noStrike" dirty="0" smtClean="0">
                          <a:effectLst/>
                        </a:rPr>
                        <a:t>                      </a:t>
                      </a:r>
                      <a:r>
                        <a:rPr lang="ru-RU" sz="1500" u="none" strike="noStrike" dirty="0" smtClean="0">
                          <a:effectLst/>
                        </a:rPr>
                        <a:t>    </a:t>
                      </a:r>
                      <a:r>
                        <a:rPr lang="ru-RU" sz="1500" u="none" strike="noStrike" dirty="0">
                          <a:effectLst/>
                        </a:rPr>
                        <a:t>мм (Ш×Г×В)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245" marR="7245" marT="72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>
                          <a:effectLst/>
                        </a:rPr>
                        <a:t>Вес                кг </a:t>
                      </a:r>
                      <a:endParaRPr lang="ru-RU" sz="15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245" marR="7245" marT="7245" marB="0" anchor="ctr"/>
                </a:tc>
              </a:tr>
              <a:tr h="3858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>
                          <a:effectLst/>
                        </a:rPr>
                        <a:t>1</a:t>
                      </a:r>
                      <a:endParaRPr lang="ru-RU" sz="15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245" marR="7245" marT="72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3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245" marR="7245" marT="72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>
                          <a:effectLst/>
                        </a:rPr>
                        <a:t>220/240</a:t>
                      </a:r>
                      <a:endParaRPr lang="ru-RU" sz="15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245" marR="7245" marT="72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>
                          <a:effectLst/>
                        </a:rPr>
                        <a:t>2200/3000</a:t>
                      </a:r>
                      <a:endParaRPr lang="ru-RU" sz="15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245" marR="7245" marT="72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>
                          <a:effectLst/>
                        </a:rPr>
                        <a:t>460×530×520</a:t>
                      </a:r>
                      <a:endParaRPr lang="ru-RU" sz="15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245" marR="7245" marT="72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42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245" marR="7245" marT="7245" marB="0" anchor="ctr"/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5059025"/>
              </p:ext>
            </p:extLst>
          </p:nvPr>
        </p:nvGraphicFramePr>
        <p:xfrm>
          <a:off x="393700" y="4924425"/>
          <a:ext cx="9804400" cy="8692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804400"/>
              </a:tblGrid>
              <a:tr h="86922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Стандартная комплектация: </a:t>
                      </a:r>
                      <a:r>
                        <a:rPr lang="en-US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кран 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подачи 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пара(</a:t>
                      </a:r>
                      <a:r>
                        <a:rPr lang="ru-RU" sz="14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капучинатор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), 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кран  горячей воды, 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2а </a:t>
                      </a:r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холдера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 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двойных и 1 одинарный), манометр давления в бойлере и в помпе,  </a:t>
                      </a:r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запотентованная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система парового подогрева, дополнительный комплект сеток для группы, ключ для группы, </a:t>
                      </a:r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фильтро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извлекатель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щетка для чистки групп, слепой </a:t>
                      </a:r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портофильтр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для промывки группы. 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Цвета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нержавеющая сталь.</a:t>
                      </a:r>
                      <a:endParaRPr lang="ru-RU" sz="1400" b="1" i="0" u="none" strike="noStrike" dirty="0">
                        <a:solidFill>
                          <a:srgbClr val="F2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99" marR="5399" marT="5399" marB="0" anchor="ctr"/>
                </a:tc>
              </a:tr>
            </a:tbl>
          </a:graphicData>
        </a:graphic>
      </p:graphicFrame>
      <p:sp>
        <p:nvSpPr>
          <p:cNvPr id="6" name="Текст 2"/>
          <p:cNvSpPr>
            <a:spLocks noGrp="1"/>
          </p:cNvSpPr>
          <p:nvPr>
            <p:ph type="body" idx="1"/>
          </p:nvPr>
        </p:nvSpPr>
        <p:spPr>
          <a:xfrm>
            <a:off x="850900" y="123825"/>
            <a:ext cx="8026400" cy="276999"/>
          </a:xfrm>
        </p:spPr>
        <p:txBody>
          <a:bodyPr/>
          <a:lstStyle/>
          <a:p>
            <a:pPr algn="ctr"/>
            <a:r>
              <a:rPr lang="ru-RU" b="1" dirty="0"/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paziale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 2 1gr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89196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100" y="400050"/>
            <a:ext cx="4203866" cy="2514600"/>
          </a:xfrm>
          <a:prstGeom prst="rect">
            <a:avLst/>
          </a:prstGeom>
        </p:spPr>
      </p:pic>
      <p:pic>
        <p:nvPicPr>
          <p:cNvPr id="3074" name="Picture 2" descr="S2 EK TA 2grupp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1900" y="352425"/>
            <a:ext cx="5033963" cy="2822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3679657"/>
              </p:ext>
            </p:extLst>
          </p:nvPr>
        </p:nvGraphicFramePr>
        <p:xfrm>
          <a:off x="241300" y="2994024"/>
          <a:ext cx="9804400" cy="4950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33247"/>
                <a:gridCol w="1269210"/>
                <a:gridCol w="1721796"/>
                <a:gridCol w="1711957"/>
                <a:gridCol w="2265392"/>
                <a:gridCol w="1202798"/>
              </a:tblGrid>
              <a:tr h="47988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</a:rPr>
                        <a:t>Количество</a:t>
                      </a:r>
                      <a:r>
                        <a:rPr lang="ru-RU" sz="1600" u="none" strike="noStrike" baseline="0" dirty="0" smtClean="0">
                          <a:effectLst/>
                        </a:rPr>
                        <a:t> </a:t>
                      </a:r>
                      <a:r>
                        <a:rPr lang="ru-RU" sz="1600" u="none" strike="noStrike" dirty="0" smtClean="0">
                          <a:effectLst/>
                        </a:rPr>
                        <a:t>Групп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Объем бойлера  л.</a:t>
                      </a:r>
                      <a:endParaRPr lang="ru-RU" sz="1600" b="1" i="0" u="none" strike="noStrike" dirty="0">
                        <a:solidFill>
                          <a:srgbClr val="424242"/>
                        </a:solidFill>
                        <a:effectLst/>
                        <a:latin typeface="Arial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Напряжение в Вольт.</a:t>
                      </a:r>
                      <a:endParaRPr lang="ru-RU" sz="1600" b="1" i="0" u="none" strike="noStrike">
                        <a:solidFill>
                          <a:srgbClr val="424242"/>
                        </a:solidFill>
                        <a:effectLst/>
                        <a:latin typeface="Arial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Мощность Вт.</a:t>
                      </a:r>
                      <a:endParaRPr lang="ru-RU" sz="1600" b="1" i="0" u="none" strike="noStrike">
                        <a:solidFill>
                          <a:srgbClr val="424242"/>
                        </a:solidFill>
                        <a:effectLst/>
                        <a:latin typeface="Arial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Габариты мм (Ш×Г×В)</a:t>
                      </a:r>
                      <a:endParaRPr lang="ru-RU" sz="1600" b="1" i="0" u="none" strike="noStrike">
                        <a:solidFill>
                          <a:srgbClr val="424242"/>
                        </a:solidFill>
                        <a:effectLst/>
                        <a:latin typeface="Arial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Вес кг (</a:t>
                      </a:r>
                      <a:r>
                        <a:rPr lang="en-US" sz="1600" u="none" strike="noStrike" dirty="0">
                          <a:effectLst/>
                        </a:rPr>
                        <a:t>Net/Gross)</a:t>
                      </a:r>
                      <a:endParaRPr lang="en-US" sz="1600" b="1" i="0" u="none" strike="noStrike" dirty="0">
                        <a:solidFill>
                          <a:srgbClr val="424242"/>
                        </a:solidFill>
                        <a:effectLst/>
                        <a:latin typeface="Arial"/>
                      </a:endParaRPr>
                    </a:p>
                  </a:txBody>
                  <a:tcPr marL="7383" marR="7383" marT="7383" marB="0" anchor="ctr"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9181503"/>
              </p:ext>
            </p:extLst>
          </p:nvPr>
        </p:nvGraphicFramePr>
        <p:xfrm>
          <a:off x="241300" y="3476625"/>
          <a:ext cx="9804400" cy="8627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33247"/>
                <a:gridCol w="1269210"/>
                <a:gridCol w="1721796"/>
                <a:gridCol w="1711957"/>
                <a:gridCol w="2265392"/>
                <a:gridCol w="1202798"/>
              </a:tblGrid>
              <a:tr h="4694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2</a:t>
                      </a:r>
                      <a:endParaRPr lang="ru-RU" sz="1600" b="1" i="0" u="none" strike="noStrike" dirty="0">
                        <a:solidFill>
                          <a:srgbClr val="424242"/>
                        </a:solidFill>
                        <a:effectLst/>
                        <a:latin typeface="Arial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10</a:t>
                      </a:r>
                      <a:endParaRPr lang="ru-RU" sz="1600" b="1" i="0" u="none" strike="noStrike" dirty="0">
                        <a:solidFill>
                          <a:srgbClr val="424242"/>
                        </a:solidFill>
                        <a:effectLst/>
                        <a:latin typeface="Arial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220/240</a:t>
                      </a:r>
                      <a:endParaRPr lang="ru-RU" sz="1600" b="1" i="0" u="none" strike="noStrike">
                        <a:solidFill>
                          <a:srgbClr val="424242"/>
                        </a:solidFill>
                        <a:effectLst/>
                        <a:latin typeface="Arial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3600</a:t>
                      </a:r>
                      <a:endParaRPr lang="ru-RU" sz="1600" b="1" i="0" u="none" strike="noStrike">
                        <a:solidFill>
                          <a:srgbClr val="3A3838"/>
                        </a:solidFill>
                        <a:effectLst/>
                        <a:latin typeface="Arial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700×530×520</a:t>
                      </a:r>
                      <a:endParaRPr lang="ru-RU" sz="1600" b="1" i="0" u="none" strike="noStrike">
                        <a:solidFill>
                          <a:srgbClr val="424242"/>
                        </a:solidFill>
                        <a:effectLst/>
                        <a:latin typeface="Arial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65</a:t>
                      </a:r>
                      <a:endParaRPr lang="ru-RU" sz="1600" b="1" i="0" u="none" strike="noStrike">
                        <a:solidFill>
                          <a:srgbClr val="424242"/>
                        </a:solidFill>
                        <a:effectLst/>
                        <a:latin typeface="Arial"/>
                      </a:endParaRPr>
                    </a:p>
                  </a:txBody>
                  <a:tcPr marL="7383" marR="7383" marT="7383" marB="0" anchor="ctr"/>
                </a:tc>
              </a:tr>
              <a:tr h="39325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      2 TA</a:t>
                      </a:r>
                      <a:endParaRPr lang="en-US" sz="1600" b="1" i="0" u="none" strike="noStrike">
                        <a:solidFill>
                          <a:srgbClr val="424242"/>
                        </a:solidFill>
                        <a:effectLst/>
                        <a:latin typeface="Arial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10</a:t>
                      </a:r>
                      <a:endParaRPr lang="ru-RU" sz="1600" b="1" i="0" u="none" strike="noStrike">
                        <a:solidFill>
                          <a:srgbClr val="424242"/>
                        </a:solidFill>
                        <a:effectLst/>
                        <a:latin typeface="Arial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220/240</a:t>
                      </a:r>
                      <a:endParaRPr lang="ru-RU" sz="1600" b="1" i="0" u="none" strike="noStrike">
                        <a:solidFill>
                          <a:srgbClr val="424242"/>
                        </a:solidFill>
                        <a:effectLst/>
                        <a:latin typeface="Arial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3600</a:t>
                      </a:r>
                      <a:endParaRPr lang="ru-RU" sz="1600" b="1" i="0" u="none" strike="noStrike">
                        <a:solidFill>
                          <a:srgbClr val="3A3838"/>
                        </a:solidFill>
                        <a:effectLst/>
                        <a:latin typeface="Arial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700X530X600</a:t>
                      </a:r>
                      <a:endParaRPr lang="en-US" sz="1600" b="1" i="0" u="none" strike="noStrike">
                        <a:solidFill>
                          <a:srgbClr val="424242"/>
                        </a:solidFill>
                        <a:effectLst/>
                        <a:latin typeface="Arial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65</a:t>
                      </a:r>
                      <a:endParaRPr lang="ru-RU" sz="1600" b="1" i="0" u="none" strike="noStrike" dirty="0">
                        <a:solidFill>
                          <a:srgbClr val="424242"/>
                        </a:solidFill>
                        <a:effectLst/>
                        <a:latin typeface="Arial"/>
                      </a:endParaRPr>
                    </a:p>
                  </a:txBody>
                  <a:tcPr marL="7383" marR="7383" marT="7383" marB="0" anchor="ctr"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7659608"/>
              </p:ext>
            </p:extLst>
          </p:nvPr>
        </p:nvGraphicFramePr>
        <p:xfrm>
          <a:off x="393700" y="4772025"/>
          <a:ext cx="9804400" cy="10978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804400"/>
              </a:tblGrid>
              <a:tr h="109782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Стандартная комплектация: 2 крана подачи пара(</a:t>
                      </a:r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капучинаторы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), 1 кран  горячей воды, 3и </a:t>
                      </a:r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холдера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(2 двойных и 1 одинарный), манометр давления в бойлере и в помпе,  </a:t>
                      </a:r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запотентованная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система парового подогрева, дополнительный комплект сеток для группы, ключ для группы, </a:t>
                      </a:r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фильтро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извлекатель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щетка для чистки групп, слепой </a:t>
                      </a:r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портофильтр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для промывки группы.                                                                                                                                         </a:t>
                      </a:r>
                      <a:r>
                        <a:rPr lang="en-US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                                     </a:t>
                      </a:r>
                      <a:r>
                        <a:rPr lang="ru-RU" sz="14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Take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away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Кофемашина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высокой группой 16 см.                                                                                                                                                                                          </a:t>
                      </a:r>
                      <a:r>
                        <a:rPr lang="en-US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Цвета: нержавеющая сталь.</a:t>
                      </a:r>
                      <a:endParaRPr lang="ru-RU" sz="1400" b="1" i="0" u="none" strike="noStrike" dirty="0">
                        <a:solidFill>
                          <a:srgbClr val="F2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99" marR="5399" marT="5399" marB="0" anchor="ctr"/>
                </a:tc>
              </a:tr>
            </a:tbl>
          </a:graphicData>
        </a:graphic>
      </p:graphicFrame>
      <p:pic>
        <p:nvPicPr>
          <p:cNvPr id="3076" name="Picture 4" descr="S2 quot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1100" y="5762625"/>
            <a:ext cx="4143375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Текст 2"/>
          <p:cNvSpPr>
            <a:spLocks noGrp="1"/>
          </p:cNvSpPr>
          <p:nvPr>
            <p:ph type="body" idx="1"/>
          </p:nvPr>
        </p:nvSpPr>
        <p:spPr>
          <a:xfrm>
            <a:off x="850900" y="123825"/>
            <a:ext cx="8026400" cy="276999"/>
          </a:xfrm>
        </p:spPr>
        <p:txBody>
          <a:bodyPr/>
          <a:lstStyle/>
          <a:p>
            <a:pPr algn="ctr"/>
            <a:r>
              <a:rPr lang="ru-RU" b="1" dirty="0"/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paziale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S2 2gr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LA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Spaziale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S2 Take away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94441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barin.kh.ua/content/shop/products/403/S2_EK_TA_3gruppi%20La%20Spaziale-list-458x343-886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6300" y="276225"/>
            <a:ext cx="3886200" cy="2910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S2 quo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800" y="5534025"/>
            <a:ext cx="4143375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S2 EK 3grupp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275" y="207596"/>
            <a:ext cx="4038600" cy="3024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1025580"/>
              </p:ext>
            </p:extLst>
          </p:nvPr>
        </p:nvGraphicFramePr>
        <p:xfrm>
          <a:off x="241300" y="2638425"/>
          <a:ext cx="9804400" cy="12815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33247"/>
                <a:gridCol w="1269210"/>
                <a:gridCol w="1721796"/>
                <a:gridCol w="1711957"/>
                <a:gridCol w="2265392"/>
                <a:gridCol w="1202798"/>
              </a:tblGrid>
              <a:tr h="47988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количество Групп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Объем бойлера  л.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Напряжение в Вольт.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Мощность Вт.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Габариты мм (Ш×Г×В)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Вес кг (</a:t>
                      </a:r>
                      <a:r>
                        <a:rPr lang="en-US" sz="1600" u="none" strike="noStrike">
                          <a:effectLst/>
                        </a:rPr>
                        <a:t>Net/Gross)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383" marR="7383" marT="7383" marB="0" anchor="ctr"/>
                </a:tc>
              </a:tr>
              <a:tr h="3932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3</a:t>
                      </a:r>
                      <a:endParaRPr lang="ru-RU" sz="1600" b="1" i="0" u="none" strike="noStrike">
                        <a:solidFill>
                          <a:srgbClr val="424242"/>
                        </a:solidFill>
                        <a:effectLst/>
                        <a:latin typeface="Arial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15</a:t>
                      </a:r>
                      <a:endParaRPr lang="ru-RU" sz="1600" b="1" i="0" u="none" strike="noStrike">
                        <a:solidFill>
                          <a:srgbClr val="424242"/>
                        </a:solidFill>
                        <a:effectLst/>
                        <a:latin typeface="Arial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220/240</a:t>
                      </a:r>
                      <a:endParaRPr lang="ru-RU" sz="1600" b="1" i="0" u="none" strike="noStrike">
                        <a:solidFill>
                          <a:srgbClr val="424242"/>
                        </a:solidFill>
                        <a:effectLst/>
                        <a:latin typeface="Arial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4300/6300</a:t>
                      </a:r>
                      <a:endParaRPr lang="ru-RU" sz="1600" b="1" i="0" u="none" strike="noStrike">
                        <a:solidFill>
                          <a:srgbClr val="3A3838"/>
                        </a:solidFill>
                        <a:effectLst/>
                        <a:latin typeface="Arial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930×530×520</a:t>
                      </a:r>
                      <a:endParaRPr lang="ru-RU" sz="1600" b="1" i="0" u="none" strike="noStrike">
                        <a:solidFill>
                          <a:srgbClr val="424242"/>
                        </a:solidFill>
                        <a:effectLst/>
                        <a:latin typeface="Arial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82</a:t>
                      </a:r>
                      <a:endParaRPr lang="ru-RU" sz="1600" b="1" i="0" u="none" strike="noStrike">
                        <a:solidFill>
                          <a:srgbClr val="424242"/>
                        </a:solidFill>
                        <a:effectLst/>
                        <a:latin typeface="Arial"/>
                      </a:endParaRPr>
                    </a:p>
                  </a:txBody>
                  <a:tcPr marL="7383" marR="7383" marT="7383" marB="0" anchor="ctr"/>
                </a:tc>
              </a:tr>
              <a:tr h="39325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      3 TA</a:t>
                      </a:r>
                      <a:endParaRPr lang="en-US" sz="1600" b="1" i="0" u="none" strike="noStrike">
                        <a:solidFill>
                          <a:srgbClr val="424242"/>
                        </a:solidFill>
                        <a:effectLst/>
                        <a:latin typeface="Arial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15</a:t>
                      </a:r>
                      <a:endParaRPr lang="ru-RU" sz="1600" b="1" i="0" u="none" strike="noStrike">
                        <a:solidFill>
                          <a:srgbClr val="424242"/>
                        </a:solidFill>
                        <a:effectLst/>
                        <a:latin typeface="Arial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220/240</a:t>
                      </a:r>
                      <a:endParaRPr lang="ru-RU" sz="1600" b="1" i="0" u="none" strike="noStrike">
                        <a:solidFill>
                          <a:srgbClr val="424242"/>
                        </a:solidFill>
                        <a:effectLst/>
                        <a:latin typeface="Arial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4300/6300</a:t>
                      </a:r>
                      <a:endParaRPr lang="ru-RU" sz="1600" b="1" i="0" u="none" strike="noStrike">
                        <a:solidFill>
                          <a:srgbClr val="3A3838"/>
                        </a:solidFill>
                        <a:effectLst/>
                        <a:latin typeface="Arial"/>
                      </a:endParaRPr>
                    </a:p>
                  </a:txBody>
                  <a:tcPr marL="7383" marR="7383" marT="738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930x530x600</a:t>
                      </a:r>
                      <a:endParaRPr lang="en-US" sz="1600" b="1" i="0" u="none" strike="noStrike">
                        <a:solidFill>
                          <a:srgbClr val="424242"/>
                        </a:solidFill>
                        <a:effectLst/>
                        <a:latin typeface="Arial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82</a:t>
                      </a:r>
                      <a:endParaRPr lang="ru-RU" sz="1600" b="1" i="0" u="none" strike="noStrike" dirty="0">
                        <a:solidFill>
                          <a:srgbClr val="424242"/>
                        </a:solidFill>
                        <a:effectLst/>
                        <a:latin typeface="Arial"/>
                      </a:endParaRPr>
                    </a:p>
                  </a:txBody>
                  <a:tcPr marL="7383" marR="7383" marT="7383" marB="0" anchor="ctr"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9513904"/>
              </p:ext>
            </p:extLst>
          </p:nvPr>
        </p:nvGraphicFramePr>
        <p:xfrm>
          <a:off x="393700" y="4314825"/>
          <a:ext cx="9804400" cy="10721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804400"/>
              </a:tblGrid>
              <a:tr h="86922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Стандартная комплектация: 2 крана подачи пара(</a:t>
                      </a:r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капучинаторы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), 1 кран  горячей воды, 3и </a:t>
                      </a:r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холдера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(2 двойных и 1 одинарный), манометр давления в бойлере и в помпе,  </a:t>
                      </a:r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запотентованная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система парового подогрева, дополнительный комплект сеток для группы, ключ для группы, </a:t>
                      </a:r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фильтро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извлекатель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щетка для чистки групп, слепой </a:t>
                      </a:r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портофильтр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для промывки группы.                                                                                                                                        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                                       </a:t>
                      </a:r>
                      <a:r>
                        <a:rPr lang="ru-RU" sz="14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Take</a:t>
                      </a:r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away</a:t>
                      </a:r>
                      <a:r>
                        <a:rPr lang="ru-RU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ru-RU" sz="14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Кофемашина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высокой группой 16 см.             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                                                                                                                                                                       </a:t>
                      </a:r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Цвета: 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нержавеющая сталь.</a:t>
                      </a:r>
                      <a:endParaRPr lang="ru-RU" sz="1400" b="1" i="0" u="none" strike="noStrike" dirty="0">
                        <a:solidFill>
                          <a:srgbClr val="F2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99" marR="5399" marT="5399" marB="0" anchor="ctr"/>
                </a:tc>
              </a:tr>
            </a:tbl>
          </a:graphicData>
        </a:graphic>
      </p:graphicFrame>
      <p:sp>
        <p:nvSpPr>
          <p:cNvPr id="7" name="Текст 2"/>
          <p:cNvSpPr>
            <a:spLocks noGrp="1"/>
          </p:cNvSpPr>
          <p:nvPr>
            <p:ph type="body" idx="1"/>
          </p:nvPr>
        </p:nvSpPr>
        <p:spPr>
          <a:xfrm>
            <a:off x="850900" y="123825"/>
            <a:ext cx="8026400" cy="276999"/>
          </a:xfrm>
        </p:spPr>
        <p:txBody>
          <a:bodyPr/>
          <a:lstStyle/>
          <a:p>
            <a:pPr algn="ctr"/>
            <a:r>
              <a:rPr lang="ru-RU" b="1" dirty="0"/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paziale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S3 2gr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LA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Spaziale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S3 Take away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93090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755</TotalTime>
  <Words>345</Words>
  <Application>Microsoft Office PowerPoint</Application>
  <PresentationFormat>Произвольный</PresentationFormat>
  <Paragraphs>56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Чукова Наталья</dc:creator>
  <cp:lastModifiedBy>1</cp:lastModifiedBy>
  <cp:revision>41</cp:revision>
  <dcterms:created xsi:type="dcterms:W3CDTF">2017-06-09T15:30:00Z</dcterms:created>
  <dcterms:modified xsi:type="dcterms:W3CDTF">2017-12-12T07:58:14Z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2017-06-09T00:00:00Z</vt:filetime>
  </property>
  <property fmtid="{D5CDD505-2E9C-101B-9397-08002B2CF9AE}" pid="3" name="Creator">
    <vt:lpwstr>Adobe InDesign CC 2017 (Windows)</vt:lpwstr>
  </property>
  <property fmtid="{D5CDD505-2E9C-101B-9397-08002B2CF9AE}" pid="4" name="LastSaved">
    <vt:filetime>2017-06-09T00:00:00Z</vt:filetime>
  </property>
</Properties>
</file>